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29" r:id="rId2"/>
    <p:sldId id="330" r:id="rId3"/>
  </p:sldIdLst>
  <p:sldSz cx="9144000" cy="6858000" type="screen4x3"/>
  <p:notesSz cx="6858000" cy="9144000"/>
  <p:defaultTextStyle>
    <a:defPPr>
      <a:defRPr lang="en-GB"/>
    </a:defPPr>
    <a:lvl1pPr marL="0" lvl="0" indent="0" algn="l" defTabSz="44958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Times New Roman" panose="02020603050405020304" pitchFamily="18" charset="0"/>
      <a:buNone/>
      <a:defRPr sz="4400" b="0" i="0" u="none" kern="1200" baseline="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lvl="1" indent="-285750" algn="l" defTabSz="44958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Times New Roman" panose="02020603050405020304" pitchFamily="18" charset="0"/>
      <a:buNone/>
      <a:defRPr sz="44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lvl="2" indent="-228600" algn="l" defTabSz="44958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Times New Roman" panose="02020603050405020304" pitchFamily="18" charset="0"/>
      <a:buNone/>
      <a:defRPr sz="44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lvl="3" indent="-228600" algn="l" defTabSz="44958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Times New Roman" panose="02020603050405020304" pitchFamily="18" charset="0"/>
      <a:buNone/>
      <a:defRPr sz="44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lvl="4" indent="-228600" algn="l" defTabSz="44958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Times New Roman" panose="02020603050405020304" pitchFamily="18" charset="0"/>
      <a:buNone/>
      <a:defRPr sz="44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lvl="5" indent="-228600" algn="l" defTabSz="44958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Times New Roman" panose="02020603050405020304" pitchFamily="18" charset="0"/>
      <a:buNone/>
      <a:defRPr sz="44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lvl="6" indent="-228600" algn="l" defTabSz="44958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Times New Roman" panose="02020603050405020304" pitchFamily="18" charset="0"/>
      <a:buNone/>
      <a:defRPr sz="44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lvl="7" indent="-228600" algn="l" defTabSz="44958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Times New Roman" panose="02020603050405020304" pitchFamily="18" charset="0"/>
      <a:buNone/>
      <a:defRPr sz="44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lvl="8" indent="-228600" algn="l" defTabSz="44958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Font typeface="Times New Roman" panose="02020603050405020304" pitchFamily="18" charset="0"/>
      <a:buNone/>
      <a:defRPr sz="44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1D5"/>
    <a:srgbClr val="36BE52"/>
    <a:srgbClr val="17C913"/>
    <a:srgbClr val="6FC665"/>
    <a:srgbClr val="B1FFEA"/>
    <a:srgbClr val="3656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764" y="96"/>
      </p:cViewPr>
      <p:guideLst>
        <p:guide orient="horz" pos="2184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gridSpacing cx="45003" cy="4500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2048"/>
          <p:cNvSpPr>
            <a:spLocks noGrp="1" noRot="1" noChangeAspect="1"/>
          </p:cNvSpPr>
          <p:nvPr>
            <p:ph type="sldImg"/>
          </p:nvPr>
        </p:nvSpPr>
        <p:spPr>
          <a:xfrm>
            <a:off x="-11798300" y="-11796712"/>
            <a:ext cx="11798300" cy="12492037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099" name="Text Placeholder 2049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 anchorCtr="0"/>
          <a:lstStyle/>
          <a:p>
            <a:pPr lvl="0" indent="0"/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44958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buNone/>
      <a:defRPr sz="1200" b="0" i="0" u="none" kern="1200" baseline="0">
        <a:solidFill>
          <a:srgbClr val="000000"/>
        </a:solidFill>
        <a:latin typeface="Times New Roman" panose="02020603050405020304" pitchFamily="18" charset="0"/>
      </a:defRPr>
    </a:lvl1pPr>
    <a:lvl2pPr marL="742950" lvl="1" indent="-285750" algn="l" defTabSz="44958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buNone/>
      <a:defRPr sz="1200" b="0" i="0" u="none" kern="1200" baseline="0">
        <a:solidFill>
          <a:srgbClr val="000000"/>
        </a:solidFill>
        <a:latin typeface="Times New Roman" panose="02020603050405020304" pitchFamily="18" charset="0"/>
      </a:defRPr>
    </a:lvl2pPr>
    <a:lvl3pPr marL="1143000" lvl="2" indent="-228600" algn="l" defTabSz="44958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buNone/>
      <a:defRPr sz="1200" b="0" i="0" u="none" kern="1200" baseline="0">
        <a:solidFill>
          <a:srgbClr val="000000"/>
        </a:solidFill>
        <a:latin typeface="Times New Roman" panose="02020603050405020304" pitchFamily="18" charset="0"/>
      </a:defRPr>
    </a:lvl3pPr>
    <a:lvl4pPr marL="1600200" lvl="3" indent="-228600" algn="l" defTabSz="44958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buNone/>
      <a:defRPr sz="1200" b="0" i="0" u="none" kern="1200" baseline="0">
        <a:solidFill>
          <a:srgbClr val="000000"/>
        </a:solidFill>
        <a:latin typeface="Times New Roman" panose="02020603050405020304" pitchFamily="18" charset="0"/>
      </a:defRPr>
    </a:lvl4pPr>
    <a:lvl5pPr marL="2057400" lvl="4" indent="-228600" algn="l" defTabSz="44958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buNone/>
      <a:defRPr sz="1200" b="0" i="0" u="none" kern="1200" baseline="0">
        <a:solidFill>
          <a:srgbClr val="000000"/>
        </a:solidFill>
        <a:latin typeface="Times New Roman" panose="02020603050405020304" pitchFamily="18" charset="0"/>
      </a:defRPr>
    </a:lvl5pPr>
    <a:lvl6pPr marL="2286000" lvl="5" indent="-228600" algn="l" defTabSz="44958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buNone/>
      <a:defRPr sz="1200" b="0" i="0" u="none" kern="1200" baseline="0">
        <a:solidFill>
          <a:srgbClr val="000000"/>
        </a:solidFill>
        <a:latin typeface="Times New Roman" panose="02020603050405020304" pitchFamily="18" charset="0"/>
      </a:defRPr>
    </a:lvl6pPr>
    <a:lvl7pPr marL="2743200" lvl="6" indent="-228600" algn="l" defTabSz="44958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buNone/>
      <a:defRPr sz="1200" b="0" i="0" u="none" kern="1200" baseline="0">
        <a:solidFill>
          <a:srgbClr val="000000"/>
        </a:solidFill>
        <a:latin typeface="Times New Roman" panose="02020603050405020304" pitchFamily="18" charset="0"/>
      </a:defRPr>
    </a:lvl7pPr>
    <a:lvl8pPr marL="3200400" lvl="7" indent="-228600" algn="l" defTabSz="44958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buNone/>
      <a:defRPr sz="1200" b="0" i="0" u="none" kern="1200" baseline="0">
        <a:solidFill>
          <a:srgbClr val="000000"/>
        </a:solidFill>
        <a:latin typeface="Times New Roman" panose="02020603050405020304" pitchFamily="18" charset="0"/>
      </a:defRPr>
    </a:lvl8pPr>
    <a:lvl9pPr marL="3657600" lvl="8" indent="-228600" algn="l" defTabSz="44958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buNone/>
      <a:defRPr sz="1200" b="0" i="0" u="none" kern="1200" baseline="0">
        <a:solidFill>
          <a:srgbClr val="000000"/>
        </a:solidFill>
        <a:latin typeface="Times New Roman" panose="02020603050405020304" pitchFamily="18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3174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</p:sp>
      <p:sp>
        <p:nvSpPr>
          <p:cNvPr id="33795" name="Text Placeholder 31745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</p:spPr>
        <p:txBody>
          <a:bodyPr wrap="none" lIns="0" tIns="0" rIns="0" bIns="0" anchor="ctr" anchorCtr="0"/>
          <a:lstStyle/>
          <a:p>
            <a:pPr lvl="0" indent="0"/>
            <a:endParaRPr lang="en-GB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32768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</p:sp>
      <p:sp>
        <p:nvSpPr>
          <p:cNvPr id="35843" name="Text Placeholder 32769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</p:spPr>
        <p:txBody>
          <a:bodyPr wrap="none" lIns="0" tIns="0" rIns="0" bIns="0" anchor="ctr" anchorCtr="0"/>
          <a:lstStyle/>
          <a:p>
            <a:pPr lvl="0" indent="0"/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8210" y="274638"/>
            <a:ext cx="2057003" cy="5849937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1763" cy="5849937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1726" cy="4524375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87" y="1600200"/>
            <a:ext cx="4031726" cy="4524375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ctr" anchorCtr="0"/>
          <a:lstStyle/>
          <a:p>
            <a:pPr lvl="0" indent="0"/>
            <a:r>
              <a:rPr lang="en-GB" altLang="en-US" dirty="0"/>
              <a:t>Click to edit the title text format</a:t>
            </a:r>
          </a:p>
        </p:txBody>
      </p:sp>
      <p:sp>
        <p:nvSpPr>
          <p:cNvPr id="1027" name="Text Placeholder 1025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</a:ln>
        </p:spPr>
        <p:txBody>
          <a:bodyPr lIns="90000" tIns="46800" rIns="90000" bIns="46800" anchor="t" anchorCtr="0"/>
          <a:lstStyle/>
          <a:p>
            <a:pPr lvl="0" indent="-342900"/>
            <a:r>
              <a:rPr lang="en-GB" altLang="en-US" dirty="0"/>
              <a:t>Click to edit the outline text format</a:t>
            </a:r>
          </a:p>
          <a:p>
            <a:pPr lvl="1" indent="-285750"/>
            <a:r>
              <a:rPr lang="en-GB" altLang="en-US" dirty="0"/>
              <a:t>Second Outline Level</a:t>
            </a:r>
          </a:p>
          <a:p>
            <a:pPr lvl="2" indent="-228600"/>
            <a:r>
              <a:rPr lang="en-GB" altLang="en-US" dirty="0"/>
              <a:t>Third Outline Level</a:t>
            </a:r>
          </a:p>
          <a:p>
            <a:pPr lvl="3" indent="-228600"/>
            <a:r>
              <a:rPr lang="en-GB" altLang="en-US" dirty="0"/>
              <a:t>Fourth Outline Level</a:t>
            </a:r>
          </a:p>
          <a:p>
            <a:pPr lvl="4" indent="-228600"/>
            <a:r>
              <a:rPr lang="en-GB" altLang="en-US" dirty="0"/>
              <a:t>Fifth Outline Level</a:t>
            </a:r>
          </a:p>
          <a:p>
            <a:pPr lvl="4" indent="-228600"/>
            <a:r>
              <a:rPr lang="en-GB" altLang="en-US" dirty="0"/>
              <a:t>Sixth Outline Level</a:t>
            </a:r>
          </a:p>
          <a:p>
            <a:pPr lvl="4" indent="-228600"/>
            <a:r>
              <a:rPr lang="en-GB" altLang="en-US" dirty="0"/>
              <a:t>Seventh Outline Level</a:t>
            </a:r>
          </a:p>
          <a:p>
            <a:pPr lvl="4" indent="-228600"/>
            <a:r>
              <a:rPr lang="en-GB" altLang="en-US" dirty="0"/>
              <a:t>Eighth Outline Level</a:t>
            </a:r>
          </a:p>
          <a:p>
            <a:pPr lvl="4" indent="-228600"/>
            <a:r>
              <a:rPr lang="en-GB" altLang="en-US" dirty="0"/>
              <a:t>Ninth Outline Level</a:t>
            </a:r>
          </a:p>
        </p:txBody>
      </p:sp>
      <p:sp>
        <p:nvSpPr>
          <p:cNvPr id="1028" name="Text Box 1026"/>
          <p:cNvSpPr txBox="1"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 inden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9" name="Text Box 1027"/>
          <p:cNvSpPr txBox="1"/>
          <p:nvPr/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 indent="0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" name="Slide Number Placeholder 1028"/>
          <p:cNvSpPr>
            <a:spLocks noGrp="1"/>
          </p:cNvSpPr>
          <p:nvPr>
            <p:ph type="sldNum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>
            <a:lvl1pPr>
              <a:defRPr>
                <a:ea typeface="Arial" panose="020B0604020202020204" pitchFamily="34" charset="0"/>
              </a:defRPr>
            </a:lvl1pPr>
          </a:lstStyle>
          <a:p>
            <a:pPr lvl="0" defTabSz="0" eaLnBrk="1" fontAlgn="base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0DB2DC-4C9A-4742-B13C-FB6460FD3503}" type="slidenum">
              <a:rPr lang="en-US" altLang="x-none" strike="noStrike" noProof="1" dirty="0" err="1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  <a:t>‹#›</a:t>
            </a:fld>
            <a:endParaRPr lang="en-US" altLang="x-none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4495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ctr" defTabSz="4495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+mj-cs"/>
        </a:defRPr>
      </a:lvl2pPr>
      <a:lvl3pPr marL="1143000" lvl="2" indent="-228600" algn="ctr" defTabSz="4495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+mj-cs"/>
        </a:defRPr>
      </a:lvl3pPr>
      <a:lvl4pPr marL="1600200" lvl="3" indent="-228600" algn="ctr" defTabSz="4495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+mj-cs"/>
        </a:defRPr>
      </a:lvl4pPr>
      <a:lvl5pPr marL="2057400" lvl="4" indent="-228600" algn="ctr" defTabSz="4495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  <a:cs typeface="+mj-cs"/>
        </a:defRPr>
      </a:lvl5pPr>
    </p:titleStyle>
    <p:bodyStyle>
      <a:lvl1pPr marL="342900" lvl="0" indent="-342900" algn="l" defTabSz="449580" eaLnBrk="0" fontAlgn="base" latinLnBrk="0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eaLnBrk="0" fontAlgn="base" latinLnBrk="0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2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lvl="2" indent="-228600" algn="l" defTabSz="44958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lvl="3" indent="-228600" algn="l" defTabSz="44958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lvl="4" indent="-228600" algn="l" defTabSz="44958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l" defTabSz="44958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l" defTabSz="44958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l" defTabSz="44958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l" defTabSz="449580" eaLnBrk="0" fontAlgn="base" latinLnBrk="0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495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495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lvl="2" indent="-228600" algn="l" defTabSz="4495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lvl="3" indent="-228600" algn="l" defTabSz="4495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lvl="4" indent="-228600" algn="l" defTabSz="4495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286000" lvl="5" indent="-228600" algn="l" defTabSz="4495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743200" lvl="6" indent="-228600" algn="l" defTabSz="4495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200400" lvl="7" indent="-228600" algn="l" defTabSz="4495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657600" lvl="8" indent="-228600" algn="l" defTabSz="4495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None/>
        <a:defRPr sz="4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5360"/>
          <p:cNvSpPr txBox="1"/>
          <p:nvPr/>
        </p:nvSpPr>
        <p:spPr>
          <a:xfrm>
            <a:off x="206709" y="143781"/>
            <a:ext cx="8559165" cy="595947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>
            <a:noAutofit/>
          </a:bodyPr>
          <a:lstStyle/>
          <a:p>
            <a:pPr algn="ctr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OBIECTIVE DE INVESTIŢII MAJORE  - </a:t>
            </a:r>
            <a:r>
              <a:rPr lang="en-US" altLang="en-US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ro-RO" altLang="en-US" sz="24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UNITĂȚI DE ÎNVĂŢĂMÂNT </a:t>
            </a:r>
            <a:r>
              <a:rPr lang="en-US" altLang="ro-RO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o-RO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78,38</a:t>
            </a:r>
            <a:r>
              <a:rPr lang="ro-RO" altLang="ro-RO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milioane lei</a:t>
            </a: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ro-RO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o-RO" alt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Continuarea lucrărilor de reparații capitale/investiții la obiectivele de investiții:</a:t>
            </a:r>
            <a:endParaRPr lang="en-US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            </a:t>
            </a: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- Construire Gradinita in cartier Noua</a:t>
            </a:r>
            <a:endParaRPr lang="en-US" altLang="en-US" sz="11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             - </a:t>
            </a:r>
            <a:r>
              <a:rPr lang="en-US" altLang="en-US" sz="1100" b="1" dirty="0" err="1">
                <a:solidFill>
                  <a:srgbClr val="000000"/>
                </a:solidFill>
                <a:cs typeface="Arial" panose="020B0604020202020204" pitchFamily="34" charset="0"/>
              </a:rPr>
              <a:t>Construire</a:t>
            </a: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1100" b="1" dirty="0" err="1">
                <a:solidFill>
                  <a:srgbClr val="000000"/>
                </a:solidFill>
                <a:cs typeface="Arial" panose="020B0604020202020204" pitchFamily="34" charset="0"/>
              </a:rPr>
              <a:t>Gradinita</a:t>
            </a: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cartier Bartolomeu –</a:t>
            </a:r>
            <a:r>
              <a:rPr lang="en-US" altLang="en-US" sz="1100" b="1" dirty="0" err="1">
                <a:solidFill>
                  <a:srgbClr val="000000"/>
                </a:solidFill>
                <a:cs typeface="Arial" panose="020B0604020202020204" pitchFamily="34" charset="0"/>
              </a:rPr>
              <a:t>Avangarden</a:t>
            </a:r>
            <a:endParaRPr lang="en-US" altLang="en-US" sz="11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- </a:t>
            </a:r>
            <a:r>
              <a:rPr lang="it-IT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Construirea Gradinita in cartier Astra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             - Construire Infrastructura educationala Gradinita si amenajari- Conexe- str. Ioan V.Socec nr.4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   -Construire crese ( Str. Lebedei, Str. </a:t>
            </a: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I.V. Socec, str. Fundaturii)- parteneriat CNI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2.  Încheiere și derulare contracte de servicii de proiectare pentru:</a:t>
            </a:r>
            <a:endParaRPr lang="en-US" altLang="en-US" sz="1100" b="1" dirty="0">
              <a:solidFill>
                <a:srgbClr val="000000"/>
              </a:solidFill>
              <a:cs typeface="Arial" panose="020B0604020202020204" pitchFamily="34" charset="0"/>
              <a:sym typeface="+mn-ea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                - </a:t>
            </a:r>
            <a:r>
              <a:rPr lang="it-IT" altLang="en-US" sz="11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Documentatii tehnice Construire Scoala si Sala Sport Str. Zaharia Stancu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en-US" sz="11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	                 -Documentatii tehnice Extindere Scoala Gimnaziala nr.14 si Sala Sport Str. Agricultorilor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               - Actualizare Documentatii tehnice Eficientizare Colegiul National Andrei Saguna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- Documentatii tehnice Eficientizare energetica in unitati de invatamant preuniversitar</a:t>
            </a: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- Documentatii tehnice Construire gradinite in cartiere (Tractorul -Coresi II,Stupini)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Demararea procedurilor pentru achiziția contractelor de lucrări</a:t>
            </a:r>
            <a:endParaRPr lang="en-US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	              - </a:t>
            </a:r>
            <a:r>
              <a:rPr lang="it-IT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Construire Gradinita str.Tudor Arghezi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             - Consolidare, extindere si eficientizare energetica Gradinita nr. 5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- Lucrări în unitățile de învățământ în vederea autorizării ISU</a:t>
            </a: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- Extindere Gradinita nr.26</a:t>
            </a:r>
          </a:p>
          <a:p>
            <a:pPr indent="457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  - Reabilitare Sala Sport Colegiul Tehnic Mircea Cristea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Investitii in unitati de invatamant</a:t>
            </a: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ro-RO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6384"/>
          <p:cNvSpPr txBox="1"/>
          <p:nvPr/>
        </p:nvSpPr>
        <p:spPr>
          <a:xfrm>
            <a:off x="224790" y="414020"/>
            <a:ext cx="8697595" cy="5342104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6800" rIns="90000" bIns="46800" anchor="t" anchorCtr="0">
            <a:spAutoFit/>
          </a:bodyPr>
          <a:lstStyle/>
          <a:p>
            <a:pPr marL="838200" indent="-838200" algn="ctr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OBIECTIVE DE INVESTIŢII MAJORE - 202</a:t>
            </a:r>
            <a:r>
              <a:rPr lang="en-US" altLang="en-US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o-RO" altLang="en-US" sz="24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 DEZVOLTARE  PUBLICĂ </a:t>
            </a:r>
            <a:r>
              <a:rPr lang="en-US" altLang="ro-RO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	</a:t>
            </a: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66,52</a:t>
            </a:r>
            <a:r>
              <a:rPr lang="en-US" altLang="ro-RO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milioane lei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Documentații tehnice pentru- Actualizare PUG Municipiul Brașov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Ansambluri locuri de joacă, par</a:t>
            </a:r>
            <a:r>
              <a:rPr lang="en-US" altLang="ro-RO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 sportive, elemente urbanistice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.Construire Spital Clinic de Pneumoftiziologie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.Complex Multifunctional- Sala Polivalenta Brasov</a:t>
            </a:r>
            <a:endParaRPr lang="en-US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5. </a:t>
            </a:r>
            <a:r>
              <a:rPr lang="en-US" altLang="en-US" sz="1100" b="1" dirty="0" err="1">
                <a:solidFill>
                  <a:srgbClr val="000000"/>
                </a:solidFill>
                <a:cs typeface="Arial" panose="020B0604020202020204" pitchFamily="34" charset="0"/>
              </a:rPr>
              <a:t>Construire</a:t>
            </a: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1100" b="1" dirty="0" err="1">
                <a:solidFill>
                  <a:srgbClr val="000000"/>
                </a:solidFill>
                <a:cs typeface="Arial" panose="020B0604020202020204" pitchFamily="34" charset="0"/>
              </a:rPr>
              <a:t>Stadionul</a:t>
            </a: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1100" b="1" dirty="0" err="1">
                <a:solidFill>
                  <a:srgbClr val="000000"/>
                </a:solidFill>
                <a:cs typeface="Arial" panose="020B0604020202020204" pitchFamily="34" charset="0"/>
              </a:rPr>
              <a:t>Tineretului-Municipiul</a:t>
            </a: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Brasov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Statii de incarcare</a:t>
            </a: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1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</a:t>
            </a: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1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autoturisme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it-IT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Documentatii tehnice Eficientizare energetica cladiri rezidentiale multifamiliale</a:t>
            </a:r>
          </a:p>
          <a:p>
            <a:pPr marL="838200" indent="-838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8.Amanajari parcuri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 PROTECŢIA MEDIULUI </a:t>
            </a:r>
            <a:r>
              <a:rPr lang="ro-RO" altLang="en-US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o-RO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9.54</a:t>
            </a:r>
            <a:r>
              <a:rPr lang="ro-RO" alt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milioane lei</a:t>
            </a:r>
          </a:p>
          <a:p>
            <a:pPr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Închiderea depozitului de deşeuri Timiş – Triaj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 STRĂZI </a:t>
            </a:r>
            <a:r>
              <a:rPr lang="ro-RO" altLang="en-US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			</a:t>
            </a:r>
            <a:r>
              <a:rPr lang="ro-RO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31,41</a:t>
            </a:r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o-RO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milioane lei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Încheiere și derulare contracte de servicii de proiectare si executie pentru infrastructură: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Microsoft YaHei" panose="020B0503020204020204" pitchFamily="34" charset="-122"/>
              </a:rPr>
              <a:t>-Extindere si modernizare infrastructura rutiera si pietonala 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  <a:sym typeface="Microsoft YaHei" panose="020B0503020204020204" pitchFamily="34" charset="-122"/>
              </a:rPr>
              <a:t>       </a:t>
            </a: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Microsoft YaHei" panose="020B0503020204020204" pitchFamily="34" charset="-122"/>
              </a:rPr>
              <a:t>-Parcare Subterană Gara Brașov</a:t>
            </a: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Microsoft YaHei" panose="020B0503020204020204" pitchFamily="34" charset="-122"/>
              </a:rPr>
              <a:t>	       </a:t>
            </a: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-Extindere şi modernizare sistem de iluminat public</a:t>
            </a:r>
          </a:p>
          <a:p>
            <a:pPr marL="838200" indent="-838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      - Extindere la cate 3 benzi pe sens str. 13 Decembrie, DN 13 </a:t>
            </a:r>
          </a:p>
          <a:p>
            <a:pPr marL="838200" indent="-838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      -Documentatii tehnice Pasaj pietonal subteran Calea Bucuresti-Str. Berzei, Calea Bucuresti-str. Poienelor</a:t>
            </a:r>
          </a:p>
          <a:p>
            <a:pPr marL="838200" indent="-838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     -Documentatii tehnice Pasaj suprateran str. De Mijloc – Borzesti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      -Documentatii tehnice Pasaj rutier </a:t>
            </a:r>
            <a:r>
              <a:rPr lang="ro-RO" altLang="en-US" sz="1100" b="1" dirty="0" err="1">
                <a:solidFill>
                  <a:srgbClr val="000000"/>
                </a:solidFill>
                <a:cs typeface="Arial" panose="020B0604020202020204" pitchFamily="34" charset="0"/>
              </a:rPr>
              <a:t>hobanat</a:t>
            </a: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zona </a:t>
            </a:r>
            <a:r>
              <a:rPr lang="en-US" altLang="en-US" sz="1100" b="1" dirty="0" err="1">
                <a:solidFill>
                  <a:srgbClr val="000000"/>
                </a:solidFill>
                <a:cs typeface="Arial" panose="020B0604020202020204" pitchFamily="34" charset="0"/>
              </a:rPr>
              <a:t>Coresi</a:t>
            </a: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1100" b="1" dirty="0" err="1">
                <a:solidFill>
                  <a:srgbClr val="000000"/>
                </a:solidFill>
                <a:cs typeface="Arial" panose="020B0604020202020204" pitchFamily="34" charset="0"/>
              </a:rPr>
              <a:t>si</a:t>
            </a:r>
            <a:r>
              <a:rPr lang="en-US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str. Minerva</a:t>
            </a:r>
          </a:p>
          <a:p>
            <a:pPr marL="838200" indent="-838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</a:t>
            </a:r>
            <a:r>
              <a:rPr lang="it-IT" altLang="en-US" sz="1100" b="1" dirty="0">
                <a:solidFill>
                  <a:srgbClr val="000000"/>
                </a:solidFill>
                <a:cs typeface="Arial" panose="020B0604020202020204" pitchFamily="34" charset="0"/>
              </a:rPr>
              <a:t>Documentatii tehnice Tunel Racadau-Centrul istoric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 defTabSz="44958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600" b="1" i="1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E.  TURISM </a:t>
            </a:r>
            <a:r>
              <a:rPr lang="en-US" altLang="en-US" sz="1600" b="1" i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  </a:t>
            </a:r>
            <a:r>
              <a:rPr lang="en-US" altLang="en-US" sz="16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        	  		</a:t>
            </a:r>
            <a:r>
              <a:rPr lang="ro-RO" sz="1600" b="1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1,34</a:t>
            </a:r>
            <a:r>
              <a:rPr lang="en-US" altLang="en-US" sz="1600" b="1" dirty="0">
                <a:solidFill>
                  <a:schemeClr val="tx1"/>
                </a:solidFill>
                <a:cs typeface="Arial" panose="020B0604020202020204" pitchFamily="34" charset="0"/>
                <a:sym typeface="+mn-ea"/>
              </a:rPr>
              <a:t> </a:t>
            </a:r>
            <a:r>
              <a:rPr lang="en-US" altLang="ro-RO" sz="1600" b="1" dirty="0">
                <a:solidFill>
                  <a:srgbClr val="FF0000"/>
                </a:solidFill>
                <a:cs typeface="Arial" panose="020B0604020202020204" pitchFamily="34" charset="0"/>
                <a:sym typeface="+mn-ea"/>
              </a:rPr>
              <a:t>milioane lei</a:t>
            </a:r>
            <a:endParaRPr lang="en-US" altLang="ro-RO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 defTabSz="44958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ro-RO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 defTabSz="449580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1. Extindere</a:t>
            </a:r>
            <a:r>
              <a:rPr lang="en-US" altLang="ro-RO" sz="11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a</a:t>
            </a:r>
            <a:r>
              <a:rPr lang="ro-RO" altLang="en-US" sz="1100" b="1" dirty="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 şi eficientizarea domeniului schiabil în Poiana Braşov-etapa II</a:t>
            </a: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8200" indent="-838200" defTabSz="44958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altLang="en-US" sz="11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4818" name="Rectangle 29704" descr="Imagini pentru modernizare sistem de iluminat brasov"/>
          <p:cNvSpPr>
            <a:spLocks noChangeAspect="1"/>
          </p:cNvSpPr>
          <p:nvPr/>
        </p:nvSpPr>
        <p:spPr>
          <a:xfrm>
            <a:off x="247650" y="460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19" name="Rectangle 29706" descr="Imagini pentru modernizare sistem de iluminat brasov"/>
          <p:cNvSpPr>
            <a:spLocks noChangeAspect="1"/>
          </p:cNvSpPr>
          <p:nvPr/>
        </p:nvSpPr>
        <p:spPr>
          <a:xfrm>
            <a:off x="247650" y="460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20" name="Rectangle 29709" descr="Imagini pentru modernizare sistem de iluminat brasov"/>
          <p:cNvSpPr>
            <a:spLocks noChangeAspect="1"/>
          </p:cNvSpPr>
          <p:nvPr/>
        </p:nvSpPr>
        <p:spPr>
          <a:xfrm>
            <a:off x="247650" y="460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21" name="Rectangle 29711" descr="Imagini pentru modernizare sistem de iluminat brasov"/>
          <p:cNvSpPr>
            <a:spLocks noChangeAspect="1"/>
          </p:cNvSpPr>
          <p:nvPr/>
        </p:nvSpPr>
        <p:spPr>
          <a:xfrm>
            <a:off x="247650" y="460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22" name="Rectangle 29713" descr="Imagini pentru modernizare sistem de iluminat brasov"/>
          <p:cNvSpPr>
            <a:spLocks noChangeAspect="1"/>
          </p:cNvSpPr>
          <p:nvPr/>
        </p:nvSpPr>
        <p:spPr>
          <a:xfrm>
            <a:off x="247650" y="460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23" name="Rectangle 29715" descr="Imagini pentru modernizare sistem de iluminat brasov"/>
          <p:cNvSpPr>
            <a:spLocks noChangeAspect="1"/>
          </p:cNvSpPr>
          <p:nvPr/>
        </p:nvSpPr>
        <p:spPr>
          <a:xfrm>
            <a:off x="247650" y="460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24" name="Rectangle 29717" descr="Imagini pentru modernizare sistem de iluminat brasov"/>
          <p:cNvSpPr>
            <a:spLocks noChangeAspect="1"/>
          </p:cNvSpPr>
          <p:nvPr/>
        </p:nvSpPr>
        <p:spPr>
          <a:xfrm>
            <a:off x="247650" y="460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25" name="Rectangle 29723" descr="Imagini pentru strada michael weiss nr.22"/>
          <p:cNvSpPr>
            <a:spLocks noChangeAspect="1"/>
          </p:cNvSpPr>
          <p:nvPr/>
        </p:nvSpPr>
        <p:spPr>
          <a:xfrm>
            <a:off x="247650" y="46038"/>
            <a:ext cx="4552950" cy="30289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26" name="Rectangle 29725" descr="Imagini pentru strada michael weiss nr.22"/>
          <p:cNvSpPr>
            <a:spLocks noChangeAspect="1"/>
          </p:cNvSpPr>
          <p:nvPr/>
        </p:nvSpPr>
        <p:spPr>
          <a:xfrm>
            <a:off x="146050" y="46038"/>
            <a:ext cx="4654550" cy="30289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484</Words>
  <Application>Microsoft Office PowerPoint</Application>
  <PresentationFormat>On-screen Show (4:3)</PresentationFormat>
  <Paragraphs>57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/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Carmen COMAN</dc:creator>
  <cp:lastModifiedBy>Mihaela GAL</cp:lastModifiedBy>
  <cp:revision>184</cp:revision>
  <dcterms:created xsi:type="dcterms:W3CDTF">2016-01-28T11:25:00Z</dcterms:created>
  <dcterms:modified xsi:type="dcterms:W3CDTF">2025-03-11T10:49:10Z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2057-12.2.0.13431</vt:lpwstr>
  </property>
  <property fmtid="{D5CDD505-2E9C-101B-9397-08002B2CF9AE}" pid="3" name="ICV">
    <vt:lpwstr>69A3F692438D4E2F815D398339F73071_13</vt:lpwstr>
  </property>
</Properties>
</file>